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3"/>
  </p:notesMasterIdLst>
  <p:sldIdLst>
    <p:sldId id="2147476664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DC4F0E-E43E-F7E5-B266-B972C3D32EA3}" name="Manuela Bung" initials="MB" userId="S::manuela.bung@avantgarde.de::df4a0e7b-2069-4797-a8dc-f10e008d71b6" providerId="AD"/>
  <p188:author id="{79E1A933-05D8-2724-FAC2-D473C05DC80F}" name="Jason Anderson" initials="JA" userId="S::jasona@avantgarde-uk.com::13ccfca8-98a0-4fa6-ba02-cc6c536da316" providerId="AD"/>
  <p188:author id="{B9A18B72-D321-85CE-9714-9A356569CEC8}" name="Benjamin Blumer" initials="" userId="S::bb@slash.digital::4bc28a57-de48-4717-a41a-02f971409e2a" providerId="AD"/>
  <p188:author id="{4D694078-CA26-9900-0974-570DB2104129}" name="Adriana Asoli" initials="AA" userId="S::aa@slash.digital::68255acd-02c1-49b0-a3ed-790f3aad5353" providerId="AD"/>
  <p188:author id="{00256F8F-75A7-B637-B4AE-2BCD39B0D830}" name="Melanie Mostajo" initials="MM" userId="S::mm@slash.digital::6b48f11a-2ed5-4d32-a426-22de2b3fd26a" providerId="AD"/>
  <p188:author id="{3CE58D99-5CBA-65FC-95AE-7D0254CBD9A7}" name="Tammy Sturm" initials="" userId="S::tj@slash.digital::a527392d-cbd4-44b7-8255-729021f036f6" providerId="AD"/>
  <p188:author id="{7685CAAA-A758-4739-F6AC-7E8FC8818554}" name="Joseph Butler" initials="JB" userId="S::jb@slash.digital::4ddefaed-9b9e-4e8f-ac75-3c619e8da03f" providerId="AD"/>
  <p188:author id="{495302BC-D703-CCF6-F7FC-5B1D7C840042}" name="Oliver Macmillan" initials="OM" userId="S::oliverm@avantgarde-uk.com::a0c92f29-f417-41c4-9af2-8efaebe0d3a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1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2"/>
    <p:restoredTop sz="95890"/>
  </p:normalViewPr>
  <p:slideViewPr>
    <p:cSldViewPr snapToGrid="0">
      <p:cViewPr>
        <p:scale>
          <a:sx n="94" d="100"/>
          <a:sy n="94" d="100"/>
        </p:scale>
        <p:origin x="328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CD17C-E1C8-5C42-A25A-5907D32F3EEA}" type="datetimeFigureOut">
              <a:rPr lang="en-US" smtClean="0"/>
              <a:t>5/13/24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4392C-CC65-434D-9B6D-F26DDF33B2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7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84392C-CC65-434D-9B6D-F26DDF33B2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0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04A2-408F-C548-9CA4-B249858DBCC9}" type="datetime1">
              <a:rPr lang="de-DE" smtClean="0"/>
              <a:t>13.05.24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A54A3-91E7-6545-9DF6-D250D363DD11}" type="datetime1">
              <a:rPr lang="de-DE" smtClean="0"/>
              <a:t>13.05.24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8BAD-C522-9E40-81F2-46072E5897D5}" type="datetime1">
              <a:rPr lang="de-DE" smtClean="0"/>
              <a:t>13.05.24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header_op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167482-EE3A-B20C-E09E-82B9A749D23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500" b="0" i="0">
              <a:solidFill>
                <a:schemeClr val="bg1"/>
              </a:solidFill>
              <a:latin typeface="Neuzeit Office Pro" panose="02000503050000020003" pitchFamily="2" charset="77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2B6EFD39-4236-5D35-9B09-67C9723D8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7991" y="6425008"/>
            <a:ext cx="749023" cy="32272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0" i="0">
                <a:solidFill>
                  <a:schemeClr val="bg1"/>
                </a:solidFill>
                <a:latin typeface="Grato Grotesk" pitchFamily="2" charset="0"/>
              </a:defRPr>
            </a:lvl1pPr>
          </a:lstStyle>
          <a:p>
            <a:fld id="{750A1CF8-E350-F04C-B80B-D5389853EA6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0" name="Rights reserved">
            <a:extLst>
              <a:ext uri="{FF2B5EF4-FFF2-40B4-BE49-F238E27FC236}">
                <a16:creationId xmlns:a16="http://schemas.microsoft.com/office/drawing/2014/main" id="{60AF2C96-0461-A42D-F300-228409034CD7}"/>
              </a:ext>
            </a:extLst>
          </p:cNvPr>
          <p:cNvSpPr txBox="1"/>
          <p:nvPr userDrawn="1"/>
        </p:nvSpPr>
        <p:spPr>
          <a:xfrm>
            <a:off x="443319" y="6528826"/>
            <a:ext cx="2132727" cy="1077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6774" lvl="0" indent="0" algn="l" defTabSz="914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0" i="0">
                <a:solidFill>
                  <a:schemeClr val="bg1"/>
                </a:solidFill>
                <a:latin typeface="Grato Grotesk" pitchFamily="2" charset="0"/>
              </a:rPr>
              <a:t>All rights reserved by ©</a:t>
            </a:r>
            <a:r>
              <a:rPr lang="en-GB" sz="700" b="0" i="0" err="1">
                <a:solidFill>
                  <a:schemeClr val="bg1"/>
                </a:solidFill>
                <a:latin typeface="Grato Grotesk" pitchFamily="2" charset="0"/>
              </a:rPr>
              <a:t>Slash.Digital</a:t>
            </a:r>
            <a:r>
              <a:rPr lang="en-GB" sz="700" b="0" i="0">
                <a:solidFill>
                  <a:schemeClr val="bg1"/>
                </a:solidFill>
                <a:latin typeface="Grato Grotesk" pitchFamily="2" charset="0"/>
              </a:rPr>
              <a:t> 2024</a:t>
            </a:r>
          </a:p>
        </p:txBody>
      </p:sp>
      <p:sp>
        <p:nvSpPr>
          <p:cNvPr id="5" name="Subhead">
            <a:extLst>
              <a:ext uri="{FF2B5EF4-FFF2-40B4-BE49-F238E27FC236}">
                <a16:creationId xmlns:a16="http://schemas.microsoft.com/office/drawing/2014/main" id="{72D5327E-21A0-1015-9E55-0FB2409F72F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3247" y="595841"/>
            <a:ext cx="5472464" cy="1128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 marL="0" indent="0">
              <a:buNone/>
              <a:defRPr lang="en-GB" sz="2000" b="0" i="0" kern="1200" cap="all" spc="-13" baseline="0" dirty="0">
                <a:solidFill>
                  <a:schemeClr val="bg1"/>
                </a:solidFill>
                <a:latin typeface="Grato Grotesk" pitchFamily="2" charset="0"/>
                <a:ea typeface="+mn-ea"/>
                <a:cs typeface="+mn-cs"/>
              </a:defRPr>
            </a:lvl1pPr>
          </a:lstStyle>
          <a:p>
            <a:pPr marL="0" lvl="0" eaLnBrk="1" hangingPunct="1"/>
            <a:r>
              <a:rPr lang="en-GB"/>
              <a:t>Title – Subtitle</a:t>
            </a:r>
          </a:p>
        </p:txBody>
      </p:sp>
      <p:sp>
        <p:nvSpPr>
          <p:cNvPr id="6" name="Top Line">
            <a:extLst>
              <a:ext uri="{FF2B5EF4-FFF2-40B4-BE49-F238E27FC236}">
                <a16:creationId xmlns:a16="http://schemas.microsoft.com/office/drawing/2014/main" id="{77B7516F-1440-93D9-FFEA-BD5D16EDDF41}"/>
              </a:ext>
            </a:extLst>
          </p:cNvPr>
          <p:cNvSpPr/>
          <p:nvPr userDrawn="1"/>
        </p:nvSpPr>
        <p:spPr>
          <a:xfrm>
            <a:off x="353242" y="440532"/>
            <a:ext cx="11502751" cy="252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500" b="0" i="0" err="1">
              <a:solidFill>
                <a:schemeClr val="bg1"/>
              </a:solidFill>
              <a:latin typeface="Neuzeit Office Pro" panose="02000503050000020003" pitchFamily="2" charset="77"/>
            </a:endParaRPr>
          </a:p>
        </p:txBody>
      </p:sp>
      <p:pic>
        <p:nvPicPr>
          <p:cNvPr id="3" name="Grafik 2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47180030-7D43-14D5-A808-8A4A106BDB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5897" y="6543112"/>
            <a:ext cx="5664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5199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position_Image_Ful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s reserved">
            <a:extLst>
              <a:ext uri="{FF2B5EF4-FFF2-40B4-BE49-F238E27FC236}">
                <a16:creationId xmlns:a16="http://schemas.microsoft.com/office/drawing/2014/main" id="{234B6CEB-34D2-65DE-1168-64A797C6BB89}"/>
              </a:ext>
            </a:extLst>
          </p:cNvPr>
          <p:cNvSpPr txBox="1"/>
          <p:nvPr userDrawn="1"/>
        </p:nvSpPr>
        <p:spPr>
          <a:xfrm>
            <a:off x="443319" y="6528826"/>
            <a:ext cx="2132727" cy="10772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6774" lvl="0" indent="0" algn="l" defTabSz="914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0" i="0">
                <a:solidFill>
                  <a:schemeClr val="bg1"/>
                </a:solidFill>
                <a:latin typeface="+mn-lt"/>
              </a:rPr>
              <a:t>All rights reserved by ©</a:t>
            </a:r>
            <a:r>
              <a:rPr lang="en-GB" sz="700" b="0" i="0" err="1">
                <a:solidFill>
                  <a:schemeClr val="bg1"/>
                </a:solidFill>
                <a:latin typeface="+mn-lt"/>
              </a:rPr>
              <a:t>Slash.Digital</a:t>
            </a:r>
            <a:r>
              <a:rPr lang="en-GB" sz="700" b="0" i="0">
                <a:solidFill>
                  <a:schemeClr val="bg1"/>
                </a:solidFill>
                <a:latin typeface="+mn-lt"/>
              </a:rPr>
              <a:t> 2024</a:t>
            </a:r>
          </a:p>
        </p:txBody>
      </p:sp>
      <p:sp>
        <p:nvSpPr>
          <p:cNvPr id="13" name="Slide Number Placeholder 7">
            <a:extLst>
              <a:ext uri="{FF2B5EF4-FFF2-40B4-BE49-F238E27FC236}">
                <a16:creationId xmlns:a16="http://schemas.microsoft.com/office/drawing/2014/main" id="{249FAFBD-0310-9F0F-4DE5-BE1500600A59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1107991" y="6425008"/>
            <a:ext cx="749023" cy="322729"/>
          </a:xfrm>
        </p:spPr>
        <p:txBody>
          <a:bodyPr anchor="ctr"/>
          <a:lstStyle>
            <a:lvl1pPr algn="r">
              <a:defRPr sz="7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750A1CF8-E350-F04C-B80B-D5389853EA6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2" name="Top Line">
            <a:extLst>
              <a:ext uri="{FF2B5EF4-FFF2-40B4-BE49-F238E27FC236}">
                <a16:creationId xmlns:a16="http://schemas.microsoft.com/office/drawing/2014/main" id="{62F49902-8D98-6159-CE39-33EFBCF33E14}"/>
              </a:ext>
            </a:extLst>
          </p:cNvPr>
          <p:cNvSpPr/>
          <p:nvPr userDrawn="1"/>
        </p:nvSpPr>
        <p:spPr>
          <a:xfrm>
            <a:off x="353242" y="440532"/>
            <a:ext cx="11502751" cy="252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500" b="0" i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Grafik 4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27FC9D63-9A6E-C8ED-18B4-0275283743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242" y="229907"/>
            <a:ext cx="90077" cy="114507"/>
          </a:xfrm>
          <a:prstGeom prst="rect">
            <a:avLst/>
          </a:prstGeom>
        </p:spPr>
      </p:pic>
      <p:pic>
        <p:nvPicPr>
          <p:cNvPr id="4" name="Grafik 3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4C38BB91-012D-84C7-829E-6174CA844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5897" y="6543112"/>
            <a:ext cx="56640" cy="72000"/>
          </a:xfrm>
          <a:prstGeom prst="rect">
            <a:avLst/>
          </a:prstGeom>
        </p:spPr>
      </p:pic>
      <p:sp>
        <p:nvSpPr>
          <p:cNvPr id="15" name="Subhead">
            <a:extLst>
              <a:ext uri="{FF2B5EF4-FFF2-40B4-BE49-F238E27FC236}">
                <a16:creationId xmlns:a16="http://schemas.microsoft.com/office/drawing/2014/main" id="{8C68CC29-5E82-9885-CA00-3AA8A5D250F7}"/>
              </a:ext>
            </a:extLst>
          </p:cNvPr>
          <p:cNvSpPr txBox="1"/>
          <p:nvPr userDrawn="1"/>
        </p:nvSpPr>
        <p:spPr>
          <a:xfrm>
            <a:off x="353247" y="510997"/>
            <a:ext cx="5472464" cy="11554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GB" sz="751" b="0" i="0" kern="1200" cap="all" spc="-13" baseline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OMR MASTERCLASS</a:t>
            </a:r>
          </a:p>
        </p:txBody>
      </p:sp>
    </p:spTree>
    <p:extLst>
      <p:ext uri="{BB962C8B-B14F-4D97-AF65-F5344CB8AC3E}">
        <p14:creationId xmlns:p14="http://schemas.microsoft.com/office/powerpoint/2010/main" val="14640089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ith header_op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167482-EE3A-B20C-E09E-82B9A749D23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500" b="0" i="0">
              <a:solidFill>
                <a:schemeClr val="bg1"/>
              </a:solidFill>
              <a:latin typeface="Neuzeit Office Pro" panose="02000503050000020003" pitchFamily="2" charset="77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2B6EFD39-4236-5D35-9B09-67C9723D8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07991" y="6425008"/>
            <a:ext cx="749023" cy="32272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0" i="0">
                <a:solidFill>
                  <a:schemeClr val="bg1"/>
                </a:solidFill>
                <a:latin typeface="Grato Grotesk" pitchFamily="2" charset="0"/>
              </a:defRPr>
            </a:lvl1pPr>
          </a:lstStyle>
          <a:p>
            <a:fld id="{750A1CF8-E350-F04C-B80B-D5389853EA60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0" name="Rights reserved">
            <a:extLst>
              <a:ext uri="{FF2B5EF4-FFF2-40B4-BE49-F238E27FC236}">
                <a16:creationId xmlns:a16="http://schemas.microsoft.com/office/drawing/2014/main" id="{60AF2C96-0461-A42D-F300-228409034CD7}"/>
              </a:ext>
            </a:extLst>
          </p:cNvPr>
          <p:cNvSpPr txBox="1"/>
          <p:nvPr userDrawn="1"/>
        </p:nvSpPr>
        <p:spPr>
          <a:xfrm>
            <a:off x="443319" y="6528826"/>
            <a:ext cx="2132727" cy="1077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6774" lvl="0" indent="0" algn="l" defTabSz="914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0" i="0">
                <a:solidFill>
                  <a:schemeClr val="bg1"/>
                </a:solidFill>
                <a:latin typeface="Grato Grotesk" pitchFamily="2" charset="0"/>
              </a:rPr>
              <a:t>All rights reserved by ©</a:t>
            </a:r>
            <a:r>
              <a:rPr lang="en-GB" sz="700" b="0" i="0" err="1">
                <a:solidFill>
                  <a:schemeClr val="bg1"/>
                </a:solidFill>
                <a:latin typeface="Grato Grotesk" pitchFamily="2" charset="0"/>
              </a:rPr>
              <a:t>Slash.Digital</a:t>
            </a:r>
            <a:r>
              <a:rPr lang="en-GB" sz="700" b="0" i="0">
                <a:solidFill>
                  <a:schemeClr val="bg1"/>
                </a:solidFill>
                <a:latin typeface="Grato Grotesk" pitchFamily="2" charset="0"/>
              </a:rPr>
              <a:t> 2024</a:t>
            </a:r>
          </a:p>
        </p:txBody>
      </p:sp>
      <p:sp>
        <p:nvSpPr>
          <p:cNvPr id="5" name="Subhead">
            <a:extLst>
              <a:ext uri="{FF2B5EF4-FFF2-40B4-BE49-F238E27FC236}">
                <a16:creationId xmlns:a16="http://schemas.microsoft.com/office/drawing/2014/main" id="{72D5327E-21A0-1015-9E55-0FB2409F72F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3247" y="510998"/>
            <a:ext cx="5472464" cy="1128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defRPr lang="en-GB" sz="751" b="0" i="0" kern="1200" cap="all" spc="-13" baseline="0" dirty="0">
                <a:solidFill>
                  <a:schemeClr val="bg1"/>
                </a:solidFill>
                <a:latin typeface="Grato Grotesk" pitchFamily="2" charset="0"/>
                <a:ea typeface="+mn-ea"/>
                <a:cs typeface="+mn-cs"/>
              </a:defRPr>
            </a:lvl1pPr>
          </a:lstStyle>
          <a:p>
            <a:pPr marL="0" lvl="0" eaLnBrk="1" hangingPunct="1"/>
            <a:r>
              <a:rPr lang="en-GB"/>
              <a:t>Title – Subtitle</a:t>
            </a:r>
          </a:p>
        </p:txBody>
      </p:sp>
      <p:sp>
        <p:nvSpPr>
          <p:cNvPr id="6" name="Top Line">
            <a:extLst>
              <a:ext uri="{FF2B5EF4-FFF2-40B4-BE49-F238E27FC236}">
                <a16:creationId xmlns:a16="http://schemas.microsoft.com/office/drawing/2014/main" id="{77B7516F-1440-93D9-FFEA-BD5D16EDDF41}"/>
              </a:ext>
            </a:extLst>
          </p:cNvPr>
          <p:cNvSpPr/>
          <p:nvPr userDrawn="1"/>
        </p:nvSpPr>
        <p:spPr>
          <a:xfrm>
            <a:off x="353242" y="440532"/>
            <a:ext cx="11502751" cy="252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500" b="0" i="0" err="1">
              <a:solidFill>
                <a:schemeClr val="bg1"/>
              </a:solidFill>
              <a:latin typeface="Neuzeit Office Pro" panose="02000503050000020003" pitchFamily="2" charset="77"/>
            </a:endParaRPr>
          </a:p>
        </p:txBody>
      </p:sp>
      <p:pic>
        <p:nvPicPr>
          <p:cNvPr id="7" name="Grafik 6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D033101F-A509-7870-148A-5A6490354D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242" y="229907"/>
            <a:ext cx="90077" cy="114507"/>
          </a:xfrm>
          <a:prstGeom prst="rect">
            <a:avLst/>
          </a:prstGeom>
        </p:spPr>
      </p:pic>
      <p:pic>
        <p:nvPicPr>
          <p:cNvPr id="3" name="Grafik 2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47180030-7D43-14D5-A808-8A4A106BDB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5897" y="6543112"/>
            <a:ext cx="5664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433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3_Image1 R_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D77AF75-684B-2920-8481-439699B9DC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86096" y="0"/>
            <a:ext cx="6005904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0" rIns="0" bIns="0" anchor="ctr"/>
          <a:lstStyle>
            <a:lvl1pPr algn="ctr">
              <a:defRPr sz="1067" b="0" i="0">
                <a:latin typeface="Grato Grotesk" pitchFamily="2" charset="0"/>
              </a:defRPr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9D80A-CA2C-5D53-378D-D8350A5B5DE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87413" y="3466933"/>
            <a:ext cx="1301736" cy="161500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400"/>
              </a:spcAft>
              <a:defRPr lang="en-GB" sz="751" b="0" i="0" kern="1200" cap="all" spc="0" baseline="0" dirty="0" smtClean="0">
                <a:solidFill>
                  <a:schemeClr val="bg1"/>
                </a:solidFill>
                <a:latin typeface="Grato Grotesk" pitchFamily="2" charset="0"/>
                <a:ea typeface="+mn-ea"/>
                <a:cs typeface="+mn-cs"/>
              </a:defRPr>
            </a:lvl1pPr>
            <a:lvl2pPr marL="0">
              <a:lnSpc>
                <a:spcPct val="110000"/>
              </a:lnSpc>
              <a:spcAft>
                <a:spcPts val="400"/>
              </a:spcAft>
              <a:defRPr sz="751" b="0" i="0">
                <a:solidFill>
                  <a:schemeClr val="bg1"/>
                </a:solidFill>
                <a:latin typeface="Grato Grotesk" pitchFamily="2" charset="0"/>
              </a:defRPr>
            </a:lvl2pPr>
          </a:lstStyle>
          <a:p>
            <a:pPr lvl="0"/>
            <a:r>
              <a:rPr lang="en-GB"/>
              <a:t>Subhead</a:t>
            </a:r>
          </a:p>
          <a:p>
            <a:pPr lvl="1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. Cras at </a:t>
            </a:r>
            <a:r>
              <a:rPr lang="en-GB" err="1"/>
              <a:t>condimentum</a:t>
            </a:r>
            <a:r>
              <a:rPr lang="en-GB"/>
              <a:t> magna. </a:t>
            </a:r>
            <a:r>
              <a:rPr lang="en-GB" err="1"/>
              <a:t>Aliquam</a:t>
            </a:r>
            <a:r>
              <a:rPr lang="en-GB"/>
              <a:t> lacinia </a:t>
            </a:r>
            <a:r>
              <a:rPr lang="en-GB" err="1"/>
              <a:t>laoreet</a:t>
            </a:r>
            <a:r>
              <a:rPr lang="en-GB"/>
              <a:t> </a:t>
            </a:r>
            <a:r>
              <a:rPr lang="en-GB" err="1"/>
              <a:t>tortor</a:t>
            </a:r>
            <a:r>
              <a:rPr lang="en-GB"/>
              <a:t>, </a:t>
            </a:r>
            <a:r>
              <a:rPr lang="en-GB" err="1"/>
              <a:t>nec</a:t>
            </a:r>
            <a:r>
              <a:rPr lang="en-GB"/>
              <a:t> </a:t>
            </a:r>
            <a:r>
              <a:rPr lang="en-GB" err="1"/>
              <a:t>facilisis</a:t>
            </a:r>
            <a:r>
              <a:rPr lang="en-GB"/>
              <a:t> eros </a:t>
            </a:r>
            <a:r>
              <a:rPr lang="en-GB" err="1"/>
              <a:t>suscipit</a:t>
            </a:r>
            <a:r>
              <a:rPr lang="en-GB"/>
              <a:t> vitae. Integer </a:t>
            </a:r>
            <a:r>
              <a:rPr lang="en-GB" err="1"/>
              <a:t>sed</a:t>
            </a:r>
            <a:r>
              <a:rPr lang="en-GB"/>
              <a:t> eros </a:t>
            </a:r>
            <a:r>
              <a:rPr lang="en-GB" err="1"/>
              <a:t>eget</a:t>
            </a:r>
            <a:r>
              <a:rPr lang="en-GB"/>
              <a:t> </a:t>
            </a:r>
            <a:r>
              <a:rPr lang="en-GB" err="1"/>
              <a:t>metus</a:t>
            </a:r>
            <a:r>
              <a:rPr lang="en-GB"/>
              <a:t> vestibulum </a:t>
            </a:r>
            <a:r>
              <a:rPr lang="en-GB" err="1"/>
              <a:t>ornare</a:t>
            </a:r>
            <a:r>
              <a:rPr lang="en-GB"/>
              <a:t> a </a:t>
            </a:r>
            <a:r>
              <a:rPr lang="en-GB" err="1"/>
              <a:t>eu</a:t>
            </a:r>
            <a:r>
              <a:rPr lang="en-GB"/>
              <a:t> </a:t>
            </a:r>
            <a:r>
              <a:rPr lang="en-GB" err="1"/>
              <a:t>erat</a:t>
            </a:r>
            <a:r>
              <a:rPr lang="en-GB"/>
              <a:t>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2802800-2B88-531C-301E-65BEB447EE0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87414" y="1449131"/>
            <a:ext cx="3757857" cy="175036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lang="en-GB" sz="3300" kern="1200" spc="-4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>
              <a:spcBef>
                <a:spcPts val="1200"/>
              </a:spcBef>
              <a:defRPr sz="800" b="0" i="0" cap="all" baseline="0">
                <a:solidFill>
                  <a:schemeClr val="bg1"/>
                </a:solidFill>
                <a:latin typeface="Grato Grotesk" pitchFamily="2" charset="0"/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styles”</a:t>
            </a:r>
          </a:p>
          <a:p>
            <a:pPr lvl="1"/>
            <a:r>
              <a:rPr lang="en-GB"/>
              <a:t>Subhead goes here</a:t>
            </a:r>
          </a:p>
        </p:txBody>
      </p:sp>
      <p:sp>
        <p:nvSpPr>
          <p:cNvPr id="6" name="Top Line">
            <a:extLst>
              <a:ext uri="{FF2B5EF4-FFF2-40B4-BE49-F238E27FC236}">
                <a16:creationId xmlns:a16="http://schemas.microsoft.com/office/drawing/2014/main" id="{52909ED1-25C6-85B8-5ADE-3D84FCD56351}"/>
              </a:ext>
            </a:extLst>
          </p:cNvPr>
          <p:cNvSpPr/>
          <p:nvPr userDrawn="1"/>
        </p:nvSpPr>
        <p:spPr>
          <a:xfrm>
            <a:off x="353242" y="440532"/>
            <a:ext cx="5472356" cy="252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500" b="0" i="0">
              <a:solidFill>
                <a:schemeClr val="bg1"/>
              </a:solidFill>
              <a:latin typeface="Grato Grotesk" pitchFamily="2" charset="0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63052297-5C18-06F0-69CE-BCF8533449D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109584" y="3466933"/>
            <a:ext cx="1301736" cy="161500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400"/>
              </a:spcAft>
              <a:defRPr lang="en-GB" sz="751" b="0" i="0" kern="1200" cap="all" spc="0" baseline="0" dirty="0" smtClean="0">
                <a:solidFill>
                  <a:schemeClr val="bg1"/>
                </a:solidFill>
                <a:latin typeface="Grato Grotesk" pitchFamily="2" charset="0"/>
                <a:ea typeface="+mn-ea"/>
                <a:cs typeface="+mn-cs"/>
              </a:defRPr>
            </a:lvl1pPr>
            <a:lvl2pPr marL="0">
              <a:lnSpc>
                <a:spcPct val="110000"/>
              </a:lnSpc>
              <a:spcAft>
                <a:spcPts val="400"/>
              </a:spcAft>
              <a:defRPr sz="751" b="0" i="0">
                <a:solidFill>
                  <a:schemeClr val="bg1"/>
                </a:solidFill>
                <a:latin typeface="Grato Grotesk" pitchFamily="2" charset="0"/>
              </a:defRPr>
            </a:lvl2pPr>
          </a:lstStyle>
          <a:p>
            <a:pPr lvl="0"/>
            <a:r>
              <a:rPr lang="en-GB"/>
              <a:t>Subhead</a:t>
            </a:r>
          </a:p>
          <a:p>
            <a:pPr lvl="1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. Cras at </a:t>
            </a:r>
            <a:r>
              <a:rPr lang="en-GB" err="1"/>
              <a:t>condimentum</a:t>
            </a:r>
            <a:r>
              <a:rPr lang="en-GB"/>
              <a:t> magna. </a:t>
            </a:r>
            <a:r>
              <a:rPr lang="en-GB" err="1"/>
              <a:t>Aliquam</a:t>
            </a:r>
            <a:r>
              <a:rPr lang="en-GB"/>
              <a:t> lacinia </a:t>
            </a:r>
            <a:r>
              <a:rPr lang="en-GB" err="1"/>
              <a:t>laoreet</a:t>
            </a:r>
            <a:r>
              <a:rPr lang="en-GB"/>
              <a:t> </a:t>
            </a:r>
            <a:r>
              <a:rPr lang="en-GB" err="1"/>
              <a:t>tortor</a:t>
            </a:r>
            <a:r>
              <a:rPr lang="en-GB"/>
              <a:t>, </a:t>
            </a:r>
            <a:r>
              <a:rPr lang="en-GB" err="1"/>
              <a:t>nec</a:t>
            </a:r>
            <a:r>
              <a:rPr lang="en-GB"/>
              <a:t> </a:t>
            </a:r>
            <a:r>
              <a:rPr lang="en-GB" err="1"/>
              <a:t>facilisis</a:t>
            </a:r>
            <a:r>
              <a:rPr lang="en-GB"/>
              <a:t> eros </a:t>
            </a:r>
            <a:r>
              <a:rPr lang="en-GB" err="1"/>
              <a:t>suscipit</a:t>
            </a:r>
            <a:r>
              <a:rPr lang="en-GB"/>
              <a:t> vitae. Integer </a:t>
            </a:r>
            <a:r>
              <a:rPr lang="en-GB" err="1"/>
              <a:t>sed</a:t>
            </a:r>
            <a:r>
              <a:rPr lang="en-GB"/>
              <a:t> eros </a:t>
            </a:r>
            <a:r>
              <a:rPr lang="en-GB" err="1"/>
              <a:t>eget</a:t>
            </a:r>
            <a:r>
              <a:rPr lang="en-GB"/>
              <a:t> </a:t>
            </a:r>
            <a:r>
              <a:rPr lang="en-GB" err="1"/>
              <a:t>metus</a:t>
            </a:r>
            <a:r>
              <a:rPr lang="en-GB"/>
              <a:t> vestibulum </a:t>
            </a:r>
            <a:r>
              <a:rPr lang="en-GB" err="1"/>
              <a:t>ornare</a:t>
            </a:r>
            <a:r>
              <a:rPr lang="en-GB"/>
              <a:t> a </a:t>
            </a:r>
            <a:r>
              <a:rPr lang="en-GB" err="1"/>
              <a:t>eu</a:t>
            </a:r>
            <a:r>
              <a:rPr lang="en-GB"/>
              <a:t> </a:t>
            </a:r>
            <a:r>
              <a:rPr lang="en-GB" err="1"/>
              <a:t>erat</a:t>
            </a:r>
            <a:r>
              <a:rPr lang="en-GB"/>
              <a:t>.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E08FF64-05EB-F2A5-6DBE-A508E0EF303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631754" y="3466933"/>
            <a:ext cx="2193957" cy="161500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400"/>
              </a:spcAft>
              <a:defRPr lang="en-GB" sz="751" b="0" i="0" kern="1200" cap="all" spc="0" baseline="0" dirty="0" smtClean="0">
                <a:solidFill>
                  <a:schemeClr val="bg1"/>
                </a:solidFill>
                <a:latin typeface="Grato Grotesk" pitchFamily="2" charset="0"/>
                <a:ea typeface="+mn-ea"/>
                <a:cs typeface="+mn-cs"/>
              </a:defRPr>
            </a:lvl1pPr>
            <a:lvl2pPr marL="0">
              <a:lnSpc>
                <a:spcPct val="110000"/>
              </a:lnSpc>
              <a:spcAft>
                <a:spcPts val="400"/>
              </a:spcAft>
              <a:defRPr sz="751" b="0" i="0">
                <a:solidFill>
                  <a:schemeClr val="bg1"/>
                </a:solidFill>
                <a:latin typeface="Grato Grotesk" pitchFamily="2" charset="0"/>
              </a:defRPr>
            </a:lvl2pPr>
          </a:lstStyle>
          <a:p>
            <a:pPr lvl="0"/>
            <a:r>
              <a:rPr lang="en-GB"/>
              <a:t>Subhead</a:t>
            </a:r>
          </a:p>
          <a:p>
            <a:pPr lvl="1"/>
            <a:r>
              <a:rPr lang="en-GB"/>
              <a:t>Lorem ipsum </a:t>
            </a:r>
            <a:r>
              <a:rPr lang="en-GB" err="1"/>
              <a:t>dolor</a:t>
            </a:r>
            <a:r>
              <a:rPr lang="en-GB"/>
              <a:t> sit </a:t>
            </a:r>
            <a:r>
              <a:rPr lang="en-GB" err="1"/>
              <a:t>amet</a:t>
            </a:r>
            <a:r>
              <a:rPr lang="en-GB"/>
              <a:t>, </a:t>
            </a:r>
            <a:r>
              <a:rPr lang="en-GB" err="1"/>
              <a:t>consectetur</a:t>
            </a:r>
            <a:r>
              <a:rPr lang="en-GB"/>
              <a:t> </a:t>
            </a:r>
            <a:r>
              <a:rPr lang="en-GB" err="1"/>
              <a:t>adipiscing</a:t>
            </a:r>
            <a:r>
              <a:rPr lang="en-GB"/>
              <a:t> </a:t>
            </a:r>
            <a:r>
              <a:rPr lang="en-GB" err="1"/>
              <a:t>elit</a:t>
            </a:r>
            <a:r>
              <a:rPr lang="en-GB"/>
              <a:t>. Cras at </a:t>
            </a:r>
            <a:r>
              <a:rPr lang="en-GB" err="1"/>
              <a:t>condimentum</a:t>
            </a:r>
            <a:r>
              <a:rPr lang="en-GB"/>
              <a:t> magna. </a:t>
            </a:r>
            <a:r>
              <a:rPr lang="en-GB" err="1"/>
              <a:t>Aliquam</a:t>
            </a:r>
            <a:r>
              <a:rPr lang="en-GB"/>
              <a:t> lacinia </a:t>
            </a:r>
            <a:r>
              <a:rPr lang="en-GB" err="1"/>
              <a:t>laoreet</a:t>
            </a:r>
            <a:r>
              <a:rPr lang="en-GB"/>
              <a:t> </a:t>
            </a:r>
            <a:r>
              <a:rPr lang="en-GB" err="1"/>
              <a:t>tortor</a:t>
            </a:r>
            <a:r>
              <a:rPr lang="en-GB"/>
              <a:t>, </a:t>
            </a:r>
            <a:r>
              <a:rPr lang="en-GB" err="1"/>
              <a:t>nec</a:t>
            </a:r>
            <a:r>
              <a:rPr lang="en-GB"/>
              <a:t> </a:t>
            </a:r>
            <a:r>
              <a:rPr lang="en-GB" err="1"/>
              <a:t>facilisis</a:t>
            </a:r>
            <a:r>
              <a:rPr lang="en-GB"/>
              <a:t> eros </a:t>
            </a:r>
            <a:r>
              <a:rPr lang="en-GB" err="1"/>
              <a:t>suscipit</a:t>
            </a:r>
            <a:r>
              <a:rPr lang="en-GB"/>
              <a:t> vitae. Integer </a:t>
            </a:r>
            <a:r>
              <a:rPr lang="en-GB" err="1"/>
              <a:t>sed</a:t>
            </a:r>
            <a:r>
              <a:rPr lang="en-GB"/>
              <a:t> eros </a:t>
            </a:r>
            <a:r>
              <a:rPr lang="en-GB" err="1"/>
              <a:t>eget</a:t>
            </a:r>
            <a:r>
              <a:rPr lang="en-GB"/>
              <a:t> </a:t>
            </a:r>
            <a:r>
              <a:rPr lang="en-GB" err="1"/>
              <a:t>metus</a:t>
            </a:r>
            <a:r>
              <a:rPr lang="en-GB"/>
              <a:t> vestibulum </a:t>
            </a:r>
            <a:r>
              <a:rPr lang="en-GB" err="1"/>
              <a:t>ornare</a:t>
            </a:r>
            <a:r>
              <a:rPr lang="en-GB"/>
              <a:t> a </a:t>
            </a:r>
            <a:r>
              <a:rPr lang="en-GB" err="1"/>
              <a:t>eu</a:t>
            </a:r>
            <a:r>
              <a:rPr lang="en-GB"/>
              <a:t> </a:t>
            </a:r>
            <a:r>
              <a:rPr lang="en-GB" err="1"/>
              <a:t>erat</a:t>
            </a:r>
            <a:r>
              <a:rPr lang="en-GB"/>
              <a:t>.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F63485A8-F414-1F86-ADE6-F10CD18275E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26756" y="1458815"/>
            <a:ext cx="205504" cy="535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lang="en-GB" sz="3300" kern="1200" spc="-40" baseline="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>
              <a:spcBef>
                <a:spcPts val="1200"/>
              </a:spcBef>
              <a:defRPr sz="800" cap="all" baseline="0">
                <a:solidFill>
                  <a:schemeClr val="bg1"/>
                </a:solidFill>
                <a:latin typeface="+mn-lt"/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“</a:t>
            </a:r>
          </a:p>
        </p:txBody>
      </p:sp>
      <p:sp>
        <p:nvSpPr>
          <p:cNvPr id="27" name="Subhead">
            <a:extLst>
              <a:ext uri="{FF2B5EF4-FFF2-40B4-BE49-F238E27FC236}">
                <a16:creationId xmlns:a16="http://schemas.microsoft.com/office/drawing/2014/main" id="{22B17430-856F-9B20-9874-60FABB7AA9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53247" y="510998"/>
            <a:ext cx="5472464" cy="1128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lvl1pPr>
              <a:defRPr lang="en-GB" sz="751" b="0" i="0" kern="1200" cap="all" spc="-13" baseline="0" dirty="0">
                <a:solidFill>
                  <a:schemeClr val="bg1"/>
                </a:solidFill>
                <a:latin typeface="Grato Grotesk" pitchFamily="2" charset="0"/>
                <a:ea typeface="+mn-ea"/>
                <a:cs typeface="+mn-cs"/>
              </a:defRPr>
            </a:lvl1pPr>
          </a:lstStyle>
          <a:p>
            <a:pPr marL="0" lvl="0" eaLnBrk="1" hangingPunct="1"/>
            <a:r>
              <a:rPr lang="en-GB"/>
              <a:t>Title – Subtitle</a:t>
            </a:r>
          </a:p>
        </p:txBody>
      </p:sp>
      <p:sp>
        <p:nvSpPr>
          <p:cNvPr id="2" name="Rights reserved">
            <a:extLst>
              <a:ext uri="{FF2B5EF4-FFF2-40B4-BE49-F238E27FC236}">
                <a16:creationId xmlns:a16="http://schemas.microsoft.com/office/drawing/2014/main" id="{F7AEE129-AB40-F979-5896-00CF0CCB7DF8}"/>
              </a:ext>
            </a:extLst>
          </p:cNvPr>
          <p:cNvSpPr txBox="1"/>
          <p:nvPr userDrawn="1"/>
        </p:nvSpPr>
        <p:spPr>
          <a:xfrm>
            <a:off x="443319" y="6528826"/>
            <a:ext cx="2132727" cy="1077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6774" lvl="0" indent="0" algn="l" defTabSz="9143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00" b="0" i="0">
                <a:solidFill>
                  <a:schemeClr val="bg1"/>
                </a:solidFill>
                <a:latin typeface="Grato Grotesk" pitchFamily="2" charset="0"/>
              </a:rPr>
              <a:t>All rights reserved by ©</a:t>
            </a:r>
            <a:r>
              <a:rPr lang="en-GB" sz="700" b="0" i="0" err="1">
                <a:solidFill>
                  <a:schemeClr val="bg1"/>
                </a:solidFill>
                <a:latin typeface="Grato Grotesk" pitchFamily="2" charset="0"/>
              </a:rPr>
              <a:t>Slash.Digital</a:t>
            </a:r>
            <a:r>
              <a:rPr lang="en-GB" sz="700" b="0" i="0">
                <a:solidFill>
                  <a:schemeClr val="bg1"/>
                </a:solidFill>
                <a:latin typeface="Grato Grotesk" pitchFamily="2" charset="0"/>
              </a:rPr>
              <a:t> 2024</a:t>
            </a:r>
          </a:p>
        </p:txBody>
      </p:sp>
      <p:pic>
        <p:nvPicPr>
          <p:cNvPr id="7" name="Grafik 6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EB9DCA78-3C5F-FCDC-AAB8-775EF69D5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242" y="229907"/>
            <a:ext cx="90077" cy="114507"/>
          </a:xfrm>
          <a:prstGeom prst="rect">
            <a:avLst/>
          </a:prstGeom>
        </p:spPr>
      </p:pic>
      <p:pic>
        <p:nvPicPr>
          <p:cNvPr id="5" name="Grafik 4" descr="Ein Bild, das Grafiken, rot, Reihe, Farbigkeit enthält.&#10;&#10;Automatisch generierte Beschreibung">
            <a:extLst>
              <a:ext uri="{FF2B5EF4-FFF2-40B4-BE49-F238E27FC236}">
                <a16:creationId xmlns:a16="http://schemas.microsoft.com/office/drawing/2014/main" id="{F82B3187-21FC-E32F-064B-66409F06FC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5897" y="6543112"/>
            <a:ext cx="56640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540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5D81-F294-5849-8CD0-698B2C06F847}" type="datetime1">
              <a:rPr lang="de-DE" smtClean="0"/>
              <a:t>13.05.24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0F-B9EC-7A45-9220-253532CA30A5}" type="datetime1">
              <a:rPr lang="de-DE" smtClean="0"/>
              <a:t>13.05.24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E92C9-F4A4-7C4B-AEB0-A4AB97DC6E6A}" type="datetime1">
              <a:rPr lang="de-DE" smtClean="0"/>
              <a:t>13.05.24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D48B-305A-AE41-A29E-80A1BD85342A}" type="datetime1">
              <a:rPr lang="de-DE" smtClean="0"/>
              <a:t>13.05.24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C7F7-3D5D-174C-86FC-C9E7A716F355}" type="datetime1">
              <a:rPr lang="de-DE" smtClean="0"/>
              <a:t>13.05.24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ED52-0594-B144-9487-34A02778B0EA}" type="datetime1">
              <a:rPr lang="de-DE" smtClean="0"/>
              <a:t>13.05.24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29B1-0F02-3A40-BF9B-00D4F11EE0BC}" type="datetime1">
              <a:rPr lang="de-DE" smtClean="0"/>
              <a:t>13.05.24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B454-1C16-0C49-A238-5A44ECA4C3D7}" type="datetime1">
              <a:rPr lang="de-DE" smtClean="0"/>
              <a:t>13.05.24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Grato Grotesk" pitchFamily="2" charset="0"/>
              </a:defRPr>
            </a:lvl1pPr>
          </a:lstStyle>
          <a:p>
            <a:fld id="{F5308E76-3FD4-D045-9F4A-A0F3E08D2CFD}" type="datetime1">
              <a:rPr lang="de-DE" smtClean="0"/>
              <a:t>13.05.24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82000"/>
                  </a:schemeClr>
                </a:solidFill>
                <a:latin typeface="Grato Grotesk" pitchFamily="2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82000"/>
                  </a:schemeClr>
                </a:solidFill>
                <a:latin typeface="Grato Grotesk" pitchFamily="2" charset="0"/>
              </a:defRPr>
            </a:lvl1pPr>
          </a:lstStyle>
          <a:p>
            <a:fld id="{802006FE-6571-4354-8775-F8708372C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60" r:id="rId12"/>
    <p:sldLayoutId id="2147483710" r:id="rId13"/>
    <p:sldLayoutId id="2147483696" r:id="rId14"/>
    <p:sldLayoutId id="2147483661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rato Grotesk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rato Grotesk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rato Grotesk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rato Grotesk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rato Grotesk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0ECE1BCD-B4CF-13D1-EDB3-DF1FBA0840E8}"/>
              </a:ext>
            </a:extLst>
          </p:cNvPr>
          <p:cNvSpPr txBox="1"/>
          <p:nvPr/>
        </p:nvSpPr>
        <p:spPr>
          <a:xfrm>
            <a:off x="632035" y="392009"/>
            <a:ext cx="2599764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1000">
                <a:solidFill>
                  <a:srgbClr val="E3101C"/>
                </a:solidFill>
                <a:latin typeface="Mona Sans" pitchFamily="2" charset="77"/>
                <a:ea typeface="Grato Grotesk" pitchFamily="2" charset="0"/>
              </a:rPr>
              <a:t>AUDIENCE TEMPLATE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829363D6-5813-3B7E-7FB7-85ED2CBF1EC0}"/>
              </a:ext>
            </a:extLst>
          </p:cNvPr>
          <p:cNvCxnSpPr/>
          <p:nvPr/>
        </p:nvCxnSpPr>
        <p:spPr>
          <a:xfrm>
            <a:off x="622612" y="462242"/>
            <a:ext cx="0" cy="107806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Grafik 2" descr="Ein Bild, das Reihe, Symbol, Grafiken, weiß enthält.&#10;&#10;Beschreibung automatisch generiert.">
            <a:extLst>
              <a:ext uri="{FF2B5EF4-FFF2-40B4-BE49-F238E27FC236}">
                <a16:creationId xmlns:a16="http://schemas.microsoft.com/office/drawing/2014/main" id="{BB76E7F8-492C-5A80-E53B-A2EF8B87D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68" y="6447692"/>
            <a:ext cx="205155" cy="175847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6AB48E7-DD56-368D-BCF0-06DACCE41682}"/>
              </a:ext>
            </a:extLst>
          </p:cNvPr>
          <p:cNvCxnSpPr/>
          <p:nvPr/>
        </p:nvCxnSpPr>
        <p:spPr>
          <a:xfrm flipV="1">
            <a:off x="504092" y="6234699"/>
            <a:ext cx="11237345" cy="37146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Google Shape;3170;p228">
            <a:extLst>
              <a:ext uri="{FF2B5EF4-FFF2-40B4-BE49-F238E27FC236}">
                <a16:creationId xmlns:a16="http://schemas.microsoft.com/office/drawing/2014/main" id="{6E1845D1-E3E6-388D-9D10-0E717023A1CD}"/>
              </a:ext>
            </a:extLst>
          </p:cNvPr>
          <p:cNvSpPr/>
          <p:nvPr/>
        </p:nvSpPr>
        <p:spPr>
          <a:xfrm>
            <a:off x="1677027" y="708685"/>
            <a:ext cx="4463709" cy="2316766"/>
          </a:xfrm>
          <a:prstGeom prst="rect">
            <a:avLst/>
          </a:prstGeom>
          <a:solidFill>
            <a:srgbClr val="292B2E">
              <a:alpha val="53630"/>
            </a:srgbClr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lang="de-DE" sz="4800">
              <a:latin typeface="Neuzeit Office Pro" panose="02000503050000020003" pitchFamily="2" charset="77"/>
            </a:endParaRPr>
          </a:p>
        </p:txBody>
      </p:sp>
      <p:sp>
        <p:nvSpPr>
          <p:cNvPr id="4" name="Google Shape;3169;p228">
            <a:extLst>
              <a:ext uri="{FF2B5EF4-FFF2-40B4-BE49-F238E27FC236}">
                <a16:creationId xmlns:a16="http://schemas.microsoft.com/office/drawing/2014/main" id="{2443A4DB-F3AF-B6D9-1BFD-DFA62155CB9E}"/>
              </a:ext>
            </a:extLst>
          </p:cNvPr>
          <p:cNvSpPr txBox="1"/>
          <p:nvPr/>
        </p:nvSpPr>
        <p:spPr>
          <a:xfrm>
            <a:off x="6208781" y="708684"/>
            <a:ext cx="4463709" cy="2309590"/>
          </a:xfrm>
          <a:prstGeom prst="rect">
            <a:avLst/>
          </a:prstGeom>
          <a:solidFill>
            <a:srgbClr val="292B2E">
              <a:alpha val="53630"/>
            </a:srgbClr>
          </a:solidFill>
          <a:ln>
            <a:noFill/>
          </a:ln>
        </p:spPr>
        <p:txBody>
          <a:bodyPr spcFirstLastPara="1" wrap="square" lIns="121892" tIns="121892" rIns="121892" bIns="121892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de-DE" sz="1200" b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Light"/>
                <a:sym typeface="Helvetica Neue Light"/>
              </a:rPr>
              <a:t>PROFIL</a:t>
            </a:r>
            <a:br>
              <a:rPr lang="de-DE" sz="120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Light"/>
                <a:sym typeface="Helvetica Neue Light"/>
              </a:rPr>
            </a:br>
            <a:endParaRPr lang="de-DE" sz="120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  <a:sym typeface="Helvetica Neue Light"/>
              </a:rPr>
              <a:t>Eher praktisch und geradlinig veranlagt.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  <a:sym typeface="Helvetica Neue Ligh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  <a:sym typeface="Helvetica Neue Light"/>
              </a:rPr>
              <a:t>Sie bevorzugen ehrliche und authentische (Marken-)Kommunikation.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  <a:sym typeface="Helvetica Neue Ligh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  <a:sym typeface="Helvetica Neue Light"/>
              </a:rPr>
              <a:t>Diese Zielgruppe wird durch Bewertungen und Empfehlungen von Gleichgesinnten motiviert. 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" panose="02000503000000020004" pitchFamily="2" charset="0"/>
              <a:sym typeface="Helvetica Neue Ligh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  <a:sym typeface="Helvetica Neue Light"/>
              </a:rPr>
              <a:t>Bei teureren Investitionen denken sie länger und sorgfältiger nach, bevor sie eine Kaufentscheidung treffen. </a:t>
            </a:r>
          </a:p>
          <a:p>
            <a:pPr>
              <a:lnSpc>
                <a:spcPct val="115000"/>
              </a:lnSpc>
            </a:pPr>
            <a:endParaRPr lang="de-DE" sz="1067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</p:txBody>
      </p:sp>
      <p:sp>
        <p:nvSpPr>
          <p:cNvPr id="8" name="Google Shape;3172;p228">
            <a:extLst>
              <a:ext uri="{FF2B5EF4-FFF2-40B4-BE49-F238E27FC236}">
                <a16:creationId xmlns:a16="http://schemas.microsoft.com/office/drawing/2014/main" id="{0A9AE156-1B8F-7321-260B-F818832B153F}"/>
              </a:ext>
            </a:extLst>
          </p:cNvPr>
          <p:cNvSpPr txBox="1"/>
          <p:nvPr/>
        </p:nvSpPr>
        <p:spPr>
          <a:xfrm>
            <a:off x="4425304" y="1195944"/>
            <a:ext cx="1545004" cy="2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pPr algn="r"/>
            <a:r>
              <a:rPr lang="de-DE"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rPr>
              <a:t>Liberal</a:t>
            </a:r>
          </a:p>
        </p:txBody>
      </p:sp>
      <p:sp>
        <p:nvSpPr>
          <p:cNvPr id="10" name="Google Shape;3173;p228">
            <a:extLst>
              <a:ext uri="{FF2B5EF4-FFF2-40B4-BE49-F238E27FC236}">
                <a16:creationId xmlns:a16="http://schemas.microsoft.com/office/drawing/2014/main" id="{3278734B-9045-5A6D-EF36-3826AED5C331}"/>
              </a:ext>
            </a:extLst>
          </p:cNvPr>
          <p:cNvSpPr txBox="1"/>
          <p:nvPr/>
        </p:nvSpPr>
        <p:spPr>
          <a:xfrm>
            <a:off x="1817438" y="1195943"/>
            <a:ext cx="1545004" cy="2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r>
              <a:rPr lang="de-DE" sz="80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Konservativ</a:t>
            </a:r>
          </a:p>
        </p:txBody>
      </p:sp>
      <p:sp>
        <p:nvSpPr>
          <p:cNvPr id="11" name="Google Shape;3174;p228">
            <a:extLst>
              <a:ext uri="{FF2B5EF4-FFF2-40B4-BE49-F238E27FC236}">
                <a16:creationId xmlns:a16="http://schemas.microsoft.com/office/drawing/2014/main" id="{7769DB1B-A5F5-E69D-C0A5-CEC2AC45B738}"/>
              </a:ext>
            </a:extLst>
          </p:cNvPr>
          <p:cNvSpPr/>
          <p:nvPr/>
        </p:nvSpPr>
        <p:spPr>
          <a:xfrm>
            <a:off x="1930448" y="1413593"/>
            <a:ext cx="3937740" cy="21929"/>
          </a:xfrm>
          <a:prstGeom prst="roundRect">
            <a:avLst>
              <a:gd name="adj" fmla="val 42799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sz="4800"/>
          </a:p>
        </p:txBody>
      </p:sp>
      <p:sp>
        <p:nvSpPr>
          <p:cNvPr id="12" name="Google Shape;3175;p228">
            <a:extLst>
              <a:ext uri="{FF2B5EF4-FFF2-40B4-BE49-F238E27FC236}">
                <a16:creationId xmlns:a16="http://schemas.microsoft.com/office/drawing/2014/main" id="{B9A83DB8-123E-38F4-AE77-D88E2FC79A22}"/>
              </a:ext>
            </a:extLst>
          </p:cNvPr>
          <p:cNvSpPr txBox="1"/>
          <p:nvPr/>
        </p:nvSpPr>
        <p:spPr>
          <a:xfrm>
            <a:off x="3105106" y="1166950"/>
            <a:ext cx="1542931" cy="240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pPr algn="ctr"/>
            <a:r>
              <a:rPr lang="de-DE" sz="800" b="1">
                <a:solidFill>
                  <a:srgbClr val="FFFFFF"/>
                </a:solidFill>
                <a:latin typeface="Neuzeit Office Pro" panose="02000503050000020003" pitchFamily="2" charset="77"/>
                <a:ea typeface="Helvetica Neue"/>
                <a:cs typeface="Helvetica Neue"/>
                <a:sym typeface="Helvetica Neue"/>
              </a:rPr>
              <a:t>OFFENHEIT</a:t>
            </a:r>
          </a:p>
        </p:txBody>
      </p:sp>
      <p:grpSp>
        <p:nvGrpSpPr>
          <p:cNvPr id="14" name="Google Shape;3176;p228">
            <a:extLst>
              <a:ext uri="{FF2B5EF4-FFF2-40B4-BE49-F238E27FC236}">
                <a16:creationId xmlns:a16="http://schemas.microsoft.com/office/drawing/2014/main" id="{42910685-4F29-2B62-57CE-2E6988C9D778}"/>
              </a:ext>
            </a:extLst>
          </p:cNvPr>
          <p:cNvGrpSpPr/>
          <p:nvPr/>
        </p:nvGrpSpPr>
        <p:grpSpPr>
          <a:xfrm>
            <a:off x="1817436" y="1514636"/>
            <a:ext cx="4152871" cy="257659"/>
            <a:chOff x="2639750" y="3521944"/>
            <a:chExt cx="2401400" cy="169197"/>
          </a:xfrm>
        </p:grpSpPr>
        <p:sp>
          <p:nvSpPr>
            <p:cNvPr id="15" name="Google Shape;3177;p228">
              <a:extLst>
                <a:ext uri="{FF2B5EF4-FFF2-40B4-BE49-F238E27FC236}">
                  <a16:creationId xmlns:a16="http://schemas.microsoft.com/office/drawing/2014/main" id="{7C947A06-62BF-767F-A00A-0D9775E1D0A8}"/>
                </a:ext>
              </a:extLst>
            </p:cNvPr>
            <p:cNvSpPr txBox="1"/>
            <p:nvPr/>
          </p:nvSpPr>
          <p:spPr>
            <a:xfrm>
              <a:off x="4147750" y="3533818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r"/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Diszipliniert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" name="Google Shape;3178;p228">
              <a:extLst>
                <a:ext uri="{FF2B5EF4-FFF2-40B4-BE49-F238E27FC236}">
                  <a16:creationId xmlns:a16="http://schemas.microsoft.com/office/drawing/2014/main" id="{9D61470D-F9D1-A6B7-1ACE-F0D08A80FB59}"/>
                </a:ext>
              </a:extLst>
            </p:cNvPr>
            <p:cNvSpPr txBox="1"/>
            <p:nvPr/>
          </p:nvSpPr>
          <p:spPr>
            <a:xfrm>
              <a:off x="2639750" y="3533817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Impulsiv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8" name="Google Shape;3179;p228">
              <a:extLst>
                <a:ext uri="{FF2B5EF4-FFF2-40B4-BE49-F238E27FC236}">
                  <a16:creationId xmlns:a16="http://schemas.microsoft.com/office/drawing/2014/main" id="{1624B1D2-99F7-91B5-EEB4-225D36B32E41}"/>
                </a:ext>
              </a:extLst>
            </p:cNvPr>
            <p:cNvSpPr/>
            <p:nvPr/>
          </p:nvSpPr>
          <p:spPr>
            <a:xfrm>
              <a:off x="2705098" y="3676741"/>
              <a:ext cx="2277000" cy="14400"/>
            </a:xfrm>
            <a:prstGeom prst="roundRect">
              <a:avLst>
                <a:gd name="adj" fmla="val 42799"/>
              </a:avLst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endParaRPr sz="4800">
                <a:latin typeface="Neuzeit Office Pro" panose="02000503050000020003" pitchFamily="2" charset="77"/>
              </a:endParaRPr>
            </a:p>
          </p:txBody>
        </p:sp>
        <p:sp>
          <p:nvSpPr>
            <p:cNvPr id="20" name="Google Shape;3180;p228">
              <a:extLst>
                <a:ext uri="{FF2B5EF4-FFF2-40B4-BE49-F238E27FC236}">
                  <a16:creationId xmlns:a16="http://schemas.microsoft.com/office/drawing/2014/main" id="{E73C9317-7415-E2AF-861D-119644848E16}"/>
                </a:ext>
              </a:extLst>
            </p:cNvPr>
            <p:cNvSpPr txBox="1"/>
            <p:nvPr/>
          </p:nvSpPr>
          <p:spPr>
            <a:xfrm>
              <a:off x="3293400" y="3521944"/>
              <a:ext cx="10941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ctr"/>
              <a:r>
                <a:rPr lang="de" sz="800" b="1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"/>
                  <a:cs typeface="Helvetica Neue"/>
                  <a:sym typeface="Helvetica Neue"/>
                </a:rPr>
                <a:t>GEWISSENHAFTIGKEIT</a:t>
              </a:r>
              <a:endParaRPr sz="800" b="1">
                <a:solidFill>
                  <a:srgbClr val="FFFFFF"/>
                </a:solidFill>
                <a:latin typeface="Neuzeit Office Pro" panose="02000503050000020003" pitchFamily="2" charset="77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21" name="Google Shape;3181;p228">
            <a:extLst>
              <a:ext uri="{FF2B5EF4-FFF2-40B4-BE49-F238E27FC236}">
                <a16:creationId xmlns:a16="http://schemas.microsoft.com/office/drawing/2014/main" id="{74E6080F-B25F-CD31-3811-C42F8E953D9F}"/>
              </a:ext>
            </a:extLst>
          </p:cNvPr>
          <p:cNvGrpSpPr/>
          <p:nvPr/>
        </p:nvGrpSpPr>
        <p:grpSpPr>
          <a:xfrm>
            <a:off x="1817435" y="1851438"/>
            <a:ext cx="4153129" cy="257651"/>
            <a:chOff x="2639750" y="3521950"/>
            <a:chExt cx="2401550" cy="169191"/>
          </a:xfrm>
        </p:grpSpPr>
        <p:sp>
          <p:nvSpPr>
            <p:cNvPr id="22" name="Google Shape;3182;p228">
              <a:extLst>
                <a:ext uri="{FF2B5EF4-FFF2-40B4-BE49-F238E27FC236}">
                  <a16:creationId xmlns:a16="http://schemas.microsoft.com/office/drawing/2014/main" id="{D2DBD9C8-E58E-9792-9C31-CA0BE5150F18}"/>
                </a:ext>
              </a:extLst>
            </p:cNvPr>
            <p:cNvSpPr txBox="1"/>
            <p:nvPr/>
          </p:nvSpPr>
          <p:spPr>
            <a:xfrm>
              <a:off x="3641200" y="3533813"/>
              <a:ext cx="14001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marL="609547" algn="r">
                <a:lnSpc>
                  <a:spcPct val="80000"/>
                </a:lnSpc>
              </a:pPr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Extrovertiert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" name="Google Shape;3183;p228">
              <a:extLst>
                <a:ext uri="{FF2B5EF4-FFF2-40B4-BE49-F238E27FC236}">
                  <a16:creationId xmlns:a16="http://schemas.microsoft.com/office/drawing/2014/main" id="{A6FE80E8-546E-C5B6-0888-867C35D48BB4}"/>
                </a:ext>
              </a:extLst>
            </p:cNvPr>
            <p:cNvSpPr txBox="1"/>
            <p:nvPr/>
          </p:nvSpPr>
          <p:spPr>
            <a:xfrm>
              <a:off x="2639750" y="3533817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Introvertiert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4" name="Google Shape;3184;p228">
              <a:extLst>
                <a:ext uri="{FF2B5EF4-FFF2-40B4-BE49-F238E27FC236}">
                  <a16:creationId xmlns:a16="http://schemas.microsoft.com/office/drawing/2014/main" id="{3B065C05-81AB-0B87-1E32-72527ED5974C}"/>
                </a:ext>
              </a:extLst>
            </p:cNvPr>
            <p:cNvSpPr/>
            <p:nvPr/>
          </p:nvSpPr>
          <p:spPr>
            <a:xfrm>
              <a:off x="2705098" y="3676741"/>
              <a:ext cx="2277000" cy="14400"/>
            </a:xfrm>
            <a:prstGeom prst="roundRect">
              <a:avLst>
                <a:gd name="adj" fmla="val 42799"/>
              </a:avLst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endParaRPr sz="4800">
                <a:latin typeface="Neuzeit Office Pro" panose="02000503050000020003" pitchFamily="2" charset="77"/>
              </a:endParaRPr>
            </a:p>
          </p:txBody>
        </p:sp>
        <p:sp>
          <p:nvSpPr>
            <p:cNvPr id="25" name="Google Shape;3185;p228">
              <a:extLst>
                <a:ext uri="{FF2B5EF4-FFF2-40B4-BE49-F238E27FC236}">
                  <a16:creationId xmlns:a16="http://schemas.microsoft.com/office/drawing/2014/main" id="{51982858-50F9-AFBF-D25C-BB28934B230D}"/>
                </a:ext>
              </a:extLst>
            </p:cNvPr>
            <p:cNvSpPr txBox="1"/>
            <p:nvPr/>
          </p:nvSpPr>
          <p:spPr>
            <a:xfrm>
              <a:off x="3384346" y="3521950"/>
              <a:ext cx="8922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ctr"/>
              <a:r>
                <a:rPr lang="de" sz="800" b="1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"/>
                  <a:cs typeface="Helvetica Neue"/>
                  <a:sym typeface="Helvetica Neue"/>
                </a:rPr>
                <a:t>EXTRAVERSION</a:t>
              </a:r>
              <a:endParaRPr sz="800" b="1">
                <a:solidFill>
                  <a:srgbClr val="FFFFFF"/>
                </a:solidFill>
                <a:latin typeface="Neuzeit Office Pro" panose="02000503050000020003" pitchFamily="2" charset="77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26" name="Google Shape;3186;p228">
            <a:extLst>
              <a:ext uri="{FF2B5EF4-FFF2-40B4-BE49-F238E27FC236}">
                <a16:creationId xmlns:a16="http://schemas.microsoft.com/office/drawing/2014/main" id="{D7CA6527-25D2-2010-A026-8CCBD75CB92F}"/>
              </a:ext>
            </a:extLst>
          </p:cNvPr>
          <p:cNvGrpSpPr/>
          <p:nvPr/>
        </p:nvGrpSpPr>
        <p:grpSpPr>
          <a:xfrm>
            <a:off x="1817436" y="2188224"/>
            <a:ext cx="4152871" cy="257651"/>
            <a:chOff x="2639750" y="3521950"/>
            <a:chExt cx="2401400" cy="169191"/>
          </a:xfrm>
        </p:grpSpPr>
        <p:sp>
          <p:nvSpPr>
            <p:cNvPr id="27" name="Google Shape;3187;p228">
              <a:extLst>
                <a:ext uri="{FF2B5EF4-FFF2-40B4-BE49-F238E27FC236}">
                  <a16:creationId xmlns:a16="http://schemas.microsoft.com/office/drawing/2014/main" id="{15599036-2DD7-883D-6E35-9F2F32C81AD9}"/>
                </a:ext>
              </a:extLst>
            </p:cNvPr>
            <p:cNvSpPr txBox="1"/>
            <p:nvPr/>
          </p:nvSpPr>
          <p:spPr>
            <a:xfrm>
              <a:off x="4147750" y="3533818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r"/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Team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8" name="Google Shape;3188;p228">
              <a:extLst>
                <a:ext uri="{FF2B5EF4-FFF2-40B4-BE49-F238E27FC236}">
                  <a16:creationId xmlns:a16="http://schemas.microsoft.com/office/drawing/2014/main" id="{39EB8E0B-8E44-C737-3CE0-EDF437A504CE}"/>
                </a:ext>
              </a:extLst>
            </p:cNvPr>
            <p:cNvSpPr txBox="1"/>
            <p:nvPr/>
          </p:nvSpPr>
          <p:spPr>
            <a:xfrm>
              <a:off x="2639750" y="3533817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Wettbewerb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9" name="Google Shape;3189;p228">
              <a:extLst>
                <a:ext uri="{FF2B5EF4-FFF2-40B4-BE49-F238E27FC236}">
                  <a16:creationId xmlns:a16="http://schemas.microsoft.com/office/drawing/2014/main" id="{249AEA49-3FA0-BC0A-CC7E-AF707F2CE534}"/>
                </a:ext>
              </a:extLst>
            </p:cNvPr>
            <p:cNvSpPr/>
            <p:nvPr/>
          </p:nvSpPr>
          <p:spPr>
            <a:xfrm>
              <a:off x="2705098" y="3676741"/>
              <a:ext cx="2277000" cy="14400"/>
            </a:xfrm>
            <a:prstGeom prst="roundRect">
              <a:avLst>
                <a:gd name="adj" fmla="val 42799"/>
              </a:avLst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endParaRPr sz="4800">
                <a:latin typeface="Neuzeit Office Pro" panose="02000503050000020003" pitchFamily="2" charset="77"/>
              </a:endParaRPr>
            </a:p>
          </p:txBody>
        </p:sp>
        <p:sp>
          <p:nvSpPr>
            <p:cNvPr id="30" name="Google Shape;3190;p228">
              <a:extLst>
                <a:ext uri="{FF2B5EF4-FFF2-40B4-BE49-F238E27FC236}">
                  <a16:creationId xmlns:a16="http://schemas.microsoft.com/office/drawing/2014/main" id="{4C51A562-FE89-484E-EF7D-3041249AC6B7}"/>
                </a:ext>
              </a:extLst>
            </p:cNvPr>
            <p:cNvSpPr txBox="1"/>
            <p:nvPr/>
          </p:nvSpPr>
          <p:spPr>
            <a:xfrm>
              <a:off x="3384346" y="3521950"/>
              <a:ext cx="8922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ctr"/>
              <a:r>
                <a:rPr lang="de" sz="800" b="1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"/>
                  <a:cs typeface="Helvetica Neue"/>
                  <a:sym typeface="Helvetica Neue"/>
                </a:rPr>
                <a:t>VERTRÄGLICHKEIT</a:t>
              </a:r>
              <a:endParaRPr sz="800" b="1">
                <a:solidFill>
                  <a:srgbClr val="FFFFFF"/>
                </a:solidFill>
                <a:latin typeface="Neuzeit Office Pro" panose="02000503050000020003" pitchFamily="2" charset="77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1" name="Google Shape;3191;p228">
            <a:extLst>
              <a:ext uri="{FF2B5EF4-FFF2-40B4-BE49-F238E27FC236}">
                <a16:creationId xmlns:a16="http://schemas.microsoft.com/office/drawing/2014/main" id="{BF7FED01-484E-0982-7550-F8BF1E0F9B45}"/>
              </a:ext>
            </a:extLst>
          </p:cNvPr>
          <p:cNvGrpSpPr/>
          <p:nvPr/>
        </p:nvGrpSpPr>
        <p:grpSpPr>
          <a:xfrm>
            <a:off x="1817436" y="2525009"/>
            <a:ext cx="4152871" cy="257651"/>
            <a:chOff x="2639750" y="3521950"/>
            <a:chExt cx="2401400" cy="169191"/>
          </a:xfrm>
        </p:grpSpPr>
        <p:sp>
          <p:nvSpPr>
            <p:cNvPr id="32" name="Google Shape;3192;p228">
              <a:extLst>
                <a:ext uri="{FF2B5EF4-FFF2-40B4-BE49-F238E27FC236}">
                  <a16:creationId xmlns:a16="http://schemas.microsoft.com/office/drawing/2014/main" id="{2C894FB9-721A-A2D5-C823-4248324BD2C3}"/>
                </a:ext>
              </a:extLst>
            </p:cNvPr>
            <p:cNvSpPr txBox="1"/>
            <p:nvPr/>
          </p:nvSpPr>
          <p:spPr>
            <a:xfrm>
              <a:off x="4147750" y="3533818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r"/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Unsicher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3" name="Google Shape;3193;p228">
              <a:extLst>
                <a:ext uri="{FF2B5EF4-FFF2-40B4-BE49-F238E27FC236}">
                  <a16:creationId xmlns:a16="http://schemas.microsoft.com/office/drawing/2014/main" id="{5458C705-C350-6704-A1C4-5190237286F6}"/>
                </a:ext>
              </a:extLst>
            </p:cNvPr>
            <p:cNvSpPr txBox="1"/>
            <p:nvPr/>
          </p:nvSpPr>
          <p:spPr>
            <a:xfrm>
              <a:off x="2639750" y="3533817"/>
              <a:ext cx="893400" cy="136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r>
                <a:rPr lang="de" sz="800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 Light"/>
                  <a:cs typeface="Helvetica Neue Light"/>
                  <a:sym typeface="Helvetica Neue Light"/>
                </a:rPr>
                <a:t>Selbstbewusst</a:t>
              </a:r>
              <a:endParaRPr sz="800">
                <a:solidFill>
                  <a:srgbClr val="FFFFFF"/>
                </a:solidFill>
                <a:latin typeface="Neuzeit Office Pro" panose="02000503050000020003" pitchFamily="2" charset="77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4" name="Google Shape;3194;p228">
              <a:extLst>
                <a:ext uri="{FF2B5EF4-FFF2-40B4-BE49-F238E27FC236}">
                  <a16:creationId xmlns:a16="http://schemas.microsoft.com/office/drawing/2014/main" id="{CFC94FD5-32B9-AF2B-E024-AEC9ABE94042}"/>
                </a:ext>
              </a:extLst>
            </p:cNvPr>
            <p:cNvSpPr/>
            <p:nvPr/>
          </p:nvSpPr>
          <p:spPr>
            <a:xfrm>
              <a:off x="2705098" y="3676741"/>
              <a:ext cx="2277000" cy="14400"/>
            </a:xfrm>
            <a:prstGeom prst="roundRect">
              <a:avLst>
                <a:gd name="adj" fmla="val 42799"/>
              </a:avLst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endParaRPr sz="4800">
                <a:latin typeface="Neuzeit Office Pro" panose="02000503050000020003" pitchFamily="2" charset="77"/>
              </a:endParaRPr>
            </a:p>
          </p:txBody>
        </p:sp>
        <p:sp>
          <p:nvSpPr>
            <p:cNvPr id="35" name="Google Shape;3195;p228">
              <a:extLst>
                <a:ext uri="{FF2B5EF4-FFF2-40B4-BE49-F238E27FC236}">
                  <a16:creationId xmlns:a16="http://schemas.microsoft.com/office/drawing/2014/main" id="{F8F4EC73-AE23-DD61-B9D6-F1D44DFCF33E}"/>
                </a:ext>
              </a:extLst>
            </p:cNvPr>
            <p:cNvSpPr txBox="1"/>
            <p:nvPr/>
          </p:nvSpPr>
          <p:spPr>
            <a:xfrm>
              <a:off x="3384346" y="3521950"/>
              <a:ext cx="892200" cy="14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92" tIns="121892" rIns="121892" bIns="121892" anchor="ctr" anchorCtr="0">
              <a:noAutofit/>
            </a:bodyPr>
            <a:lstStyle/>
            <a:p>
              <a:pPr algn="ctr"/>
              <a:r>
                <a:rPr lang="de" sz="800" b="1">
                  <a:solidFill>
                    <a:srgbClr val="FFFFFF"/>
                  </a:solidFill>
                  <a:latin typeface="Neuzeit Office Pro" panose="02000503050000020003" pitchFamily="2" charset="77"/>
                  <a:ea typeface="Helvetica Neue"/>
                  <a:cs typeface="Helvetica Neue"/>
                  <a:sym typeface="Helvetica Neue"/>
                </a:rPr>
                <a:t>NEUROTIZISMUS</a:t>
              </a:r>
              <a:endParaRPr sz="800" b="1">
                <a:solidFill>
                  <a:srgbClr val="FFFFFF"/>
                </a:solidFill>
                <a:latin typeface="Neuzeit Office Pro" panose="02000503050000020003" pitchFamily="2" charset="77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6" name="Google Shape;3196;p228">
            <a:extLst>
              <a:ext uri="{FF2B5EF4-FFF2-40B4-BE49-F238E27FC236}">
                <a16:creationId xmlns:a16="http://schemas.microsoft.com/office/drawing/2014/main" id="{3B867B5D-DABE-C3CA-A43E-9E15332F8980}"/>
              </a:ext>
            </a:extLst>
          </p:cNvPr>
          <p:cNvSpPr/>
          <p:nvPr/>
        </p:nvSpPr>
        <p:spPr>
          <a:xfrm>
            <a:off x="3329090" y="1412497"/>
            <a:ext cx="186771" cy="24123"/>
          </a:xfrm>
          <a:prstGeom prst="roundRect">
            <a:avLst>
              <a:gd name="adj" fmla="val 4279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sz="4800"/>
          </a:p>
        </p:txBody>
      </p:sp>
      <p:sp>
        <p:nvSpPr>
          <p:cNvPr id="37" name="Google Shape;3197;p228">
            <a:extLst>
              <a:ext uri="{FF2B5EF4-FFF2-40B4-BE49-F238E27FC236}">
                <a16:creationId xmlns:a16="http://schemas.microsoft.com/office/drawing/2014/main" id="{9AB89488-466E-D34A-346B-FB458BB941E0}"/>
              </a:ext>
            </a:extLst>
          </p:cNvPr>
          <p:cNvSpPr/>
          <p:nvPr/>
        </p:nvSpPr>
        <p:spPr>
          <a:xfrm>
            <a:off x="4241030" y="1750222"/>
            <a:ext cx="186771" cy="24123"/>
          </a:xfrm>
          <a:prstGeom prst="roundRect">
            <a:avLst>
              <a:gd name="adj" fmla="val 4279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sz="4800"/>
          </a:p>
        </p:txBody>
      </p:sp>
      <p:sp>
        <p:nvSpPr>
          <p:cNvPr id="38" name="Google Shape;3198;p228">
            <a:extLst>
              <a:ext uri="{FF2B5EF4-FFF2-40B4-BE49-F238E27FC236}">
                <a16:creationId xmlns:a16="http://schemas.microsoft.com/office/drawing/2014/main" id="{2ECCA6AD-CD9A-8A1B-B087-2D4CAFD7FA2E}"/>
              </a:ext>
            </a:extLst>
          </p:cNvPr>
          <p:cNvSpPr/>
          <p:nvPr/>
        </p:nvSpPr>
        <p:spPr>
          <a:xfrm>
            <a:off x="3330464" y="2087950"/>
            <a:ext cx="186771" cy="24123"/>
          </a:xfrm>
          <a:prstGeom prst="roundRect">
            <a:avLst>
              <a:gd name="adj" fmla="val 4279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sz="4800"/>
          </a:p>
        </p:txBody>
      </p:sp>
      <p:sp>
        <p:nvSpPr>
          <p:cNvPr id="39" name="Google Shape;3199;p228">
            <a:extLst>
              <a:ext uri="{FF2B5EF4-FFF2-40B4-BE49-F238E27FC236}">
                <a16:creationId xmlns:a16="http://schemas.microsoft.com/office/drawing/2014/main" id="{10350A3E-35D8-5567-791C-DF2731DF2935}"/>
              </a:ext>
            </a:extLst>
          </p:cNvPr>
          <p:cNvSpPr/>
          <p:nvPr/>
        </p:nvSpPr>
        <p:spPr>
          <a:xfrm>
            <a:off x="4727426" y="2428230"/>
            <a:ext cx="186771" cy="24123"/>
          </a:xfrm>
          <a:prstGeom prst="roundRect">
            <a:avLst>
              <a:gd name="adj" fmla="val 4279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sz="4800"/>
          </a:p>
        </p:txBody>
      </p:sp>
      <p:sp>
        <p:nvSpPr>
          <p:cNvPr id="40" name="Google Shape;3200;p228">
            <a:extLst>
              <a:ext uri="{FF2B5EF4-FFF2-40B4-BE49-F238E27FC236}">
                <a16:creationId xmlns:a16="http://schemas.microsoft.com/office/drawing/2014/main" id="{54ED8463-B1E2-D2C8-B763-9BD75B86217B}"/>
              </a:ext>
            </a:extLst>
          </p:cNvPr>
          <p:cNvSpPr/>
          <p:nvPr/>
        </p:nvSpPr>
        <p:spPr>
          <a:xfrm>
            <a:off x="4241030" y="2759860"/>
            <a:ext cx="186771" cy="24123"/>
          </a:xfrm>
          <a:prstGeom prst="roundRect">
            <a:avLst>
              <a:gd name="adj" fmla="val 4279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892" tIns="121892" rIns="121892" bIns="121892" anchor="ctr" anchorCtr="0">
            <a:noAutofit/>
          </a:bodyPr>
          <a:lstStyle/>
          <a:p>
            <a:endParaRPr sz="4800"/>
          </a:p>
        </p:txBody>
      </p:sp>
      <p:sp>
        <p:nvSpPr>
          <p:cNvPr id="41" name="Google Shape;3171;p228">
            <a:extLst>
              <a:ext uri="{FF2B5EF4-FFF2-40B4-BE49-F238E27FC236}">
                <a16:creationId xmlns:a16="http://schemas.microsoft.com/office/drawing/2014/main" id="{17E8127B-EFF7-C00E-2D85-AF0F4BD22AFC}"/>
              </a:ext>
            </a:extLst>
          </p:cNvPr>
          <p:cNvSpPr txBox="1"/>
          <p:nvPr/>
        </p:nvSpPr>
        <p:spPr>
          <a:xfrm>
            <a:off x="1687130" y="733945"/>
            <a:ext cx="2704019" cy="504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2" tIns="121892" rIns="121892" bIns="121892" anchor="t" anchorCtr="0">
            <a:noAutofit/>
          </a:bodyPr>
          <a:lstStyle/>
          <a:p>
            <a:r>
              <a:rPr lang="de-DE" sz="1200" b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Light"/>
                <a:sym typeface="Helvetica Neue Light"/>
              </a:rPr>
              <a:t>PERSÖNLICHKEITSMERKMALE</a:t>
            </a:r>
            <a:endParaRPr lang="de-DE" sz="120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</p:txBody>
      </p:sp>
      <p:sp>
        <p:nvSpPr>
          <p:cNvPr id="42" name="Google Shape;3169;p228">
            <a:extLst>
              <a:ext uri="{FF2B5EF4-FFF2-40B4-BE49-F238E27FC236}">
                <a16:creationId xmlns:a16="http://schemas.microsoft.com/office/drawing/2014/main" id="{C4ACB49D-C6EE-4602-D757-D9A50036C5D7}"/>
              </a:ext>
            </a:extLst>
          </p:cNvPr>
          <p:cNvSpPr txBox="1"/>
          <p:nvPr/>
        </p:nvSpPr>
        <p:spPr>
          <a:xfrm>
            <a:off x="6223161" y="3098556"/>
            <a:ext cx="4449329" cy="2239791"/>
          </a:xfrm>
          <a:prstGeom prst="rect">
            <a:avLst/>
          </a:prstGeom>
          <a:solidFill>
            <a:srgbClr val="292B2E">
              <a:alpha val="53630"/>
            </a:srgbClr>
          </a:solidFill>
          <a:ln>
            <a:noFill/>
          </a:ln>
        </p:spPr>
        <p:txBody>
          <a:bodyPr spcFirstLastPara="1" wrap="square" lIns="121892" tIns="121892" rIns="121892" bIns="121892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de" sz="1200" b="1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Light"/>
                <a:sym typeface="Helvetica Neue Light"/>
              </a:rPr>
              <a:t>MESSAGING</a:t>
            </a:r>
          </a:p>
          <a:p>
            <a:pPr>
              <a:lnSpc>
                <a:spcPct val="115000"/>
              </a:lnSpc>
            </a:pPr>
            <a:endParaRPr lang="de" sz="120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Die Messages sollten direkt, visuell und einfach sein. 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Vermeide nach Möglichkeit zweideutige Aussagen und die Formulierung von Risikobotschaften. 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Die Messages sollten auf den Aspekt und die Ziele deiner Community eingehen.</a:t>
            </a:r>
          </a:p>
          <a:p>
            <a:pPr>
              <a:lnSpc>
                <a:spcPct val="115000"/>
              </a:lnSpc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  <a:sym typeface="Helvetica Neue Light"/>
              </a:rPr>
              <a:t>Persönliche Inhalte werden zu mehr </a:t>
            </a: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  <a:sym typeface="Helvetica Neue Light"/>
              </a:rPr>
              <a:t>Conversions</a:t>
            </a: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  <a:sym typeface="Helvetica Neue Light"/>
              </a:rPr>
              <a:t> führen.</a:t>
            </a:r>
            <a:endParaRPr lang="de" sz="100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  <a:p>
            <a:pPr>
              <a:lnSpc>
                <a:spcPct val="115000"/>
              </a:lnSpc>
            </a:pPr>
            <a:endParaRPr lang="de" sz="120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</p:txBody>
      </p:sp>
      <p:sp>
        <p:nvSpPr>
          <p:cNvPr id="43" name="Google Shape;3169;p228">
            <a:extLst>
              <a:ext uri="{FF2B5EF4-FFF2-40B4-BE49-F238E27FC236}">
                <a16:creationId xmlns:a16="http://schemas.microsoft.com/office/drawing/2014/main" id="{C8EC9BB1-434D-64DF-1857-7D80B400294D}"/>
              </a:ext>
            </a:extLst>
          </p:cNvPr>
          <p:cNvSpPr txBox="1"/>
          <p:nvPr/>
        </p:nvSpPr>
        <p:spPr>
          <a:xfrm>
            <a:off x="1669206" y="3098557"/>
            <a:ext cx="4481634" cy="2239791"/>
          </a:xfrm>
          <a:prstGeom prst="rect">
            <a:avLst/>
          </a:prstGeom>
          <a:solidFill>
            <a:srgbClr val="292B2E">
              <a:alpha val="53630"/>
            </a:srgbClr>
          </a:solidFill>
          <a:ln>
            <a:noFill/>
          </a:ln>
        </p:spPr>
        <p:txBody>
          <a:bodyPr spcFirstLastPara="1" wrap="square" lIns="121892" tIns="121892" rIns="121892" bIns="121892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de" sz="1200" b="1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Light"/>
                <a:sym typeface="Helvetica Neue Light"/>
              </a:rPr>
              <a:t>PSYCHOLOGISCHE TRIGGER</a:t>
            </a:r>
            <a:endParaRPr lang="de" sz="1200" b="1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  <a:p>
            <a:pPr>
              <a:lnSpc>
                <a:spcPct val="115000"/>
              </a:lnSpc>
            </a:pPr>
            <a:endParaRPr lang="de" sz="120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Cognitive</a:t>
            </a: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 </a:t>
            </a: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fluency</a:t>
            </a: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 </a:t>
            </a: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effect</a:t>
            </a: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>
              <a:lnSpc>
                <a:spcPct val="115000"/>
              </a:lnSpc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Verknappung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Halo Effekt</a:t>
            </a: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Social</a:t>
            </a: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 </a:t>
            </a: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proof</a:t>
            </a: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bg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+mn-lt"/>
            </a:endParaRPr>
          </a:p>
          <a:p>
            <a:pPr marL="171446" indent="-171446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Control Illusion</a:t>
            </a:r>
          </a:p>
          <a:p>
            <a:pPr>
              <a:lnSpc>
                <a:spcPct val="115000"/>
              </a:lnSpc>
            </a:pPr>
            <a:endParaRPr lang="de" sz="100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  <a:p>
            <a:pPr>
              <a:lnSpc>
                <a:spcPct val="115000"/>
              </a:lnSpc>
            </a:pPr>
            <a:endParaRPr lang="de" sz="120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Light"/>
              <a:sym typeface="Helvetica Neue Light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D75A1AD4-336E-2AC1-CED6-04F8633C968B}"/>
              </a:ext>
            </a:extLst>
          </p:cNvPr>
          <p:cNvSpPr/>
          <p:nvPr/>
        </p:nvSpPr>
        <p:spPr>
          <a:xfrm>
            <a:off x="1649197" y="5691051"/>
            <a:ext cx="9003285" cy="50626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800" dirty="0">
                <a:solidFill>
                  <a:schemeClr val="bg1"/>
                </a:solidFill>
                <a:latin typeface="Simplified Arabic Fixed" panose="020F0502020204030204" pitchFamily="34" charset="0"/>
                <a:ea typeface="Roboto" panose="02000000000000000000" pitchFamily="2" charset="0"/>
                <a:cs typeface="Simplified Arabic Fixed" panose="020F0502020204030204" pitchFamily="34" charset="0"/>
              </a:rPr>
              <a:t>Beschreibe die charakteristischen Verhaltensweisen, linguistischen Vorlieben und kognitiven Verzerrungen von Personen mit [ausgeprägter Offenheit für Erfahrungen]. Diese Informationen sollen helfen, meine Marketingstrategien und Inhalte für die [Branche] gezielt darauf abzustimmen, um die Zielgruppe effektiv anzusprechen.</a:t>
            </a:r>
          </a:p>
        </p:txBody>
      </p:sp>
      <p:sp>
        <p:nvSpPr>
          <p:cNvPr id="9" name="Google Shape;3169;p228">
            <a:extLst>
              <a:ext uri="{FF2B5EF4-FFF2-40B4-BE49-F238E27FC236}">
                <a16:creationId xmlns:a16="http://schemas.microsoft.com/office/drawing/2014/main" id="{128C6896-ABCB-7936-5B26-BE40A5C4889F}"/>
              </a:ext>
            </a:extLst>
          </p:cNvPr>
          <p:cNvSpPr txBox="1"/>
          <p:nvPr/>
        </p:nvSpPr>
        <p:spPr>
          <a:xfrm>
            <a:off x="1669206" y="5363694"/>
            <a:ext cx="8135194" cy="38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2" tIns="121892" rIns="121892" bIns="121892" anchor="t" anchorCtr="0">
            <a:noAutofit/>
          </a:bodyPr>
          <a:lstStyle/>
          <a:p>
            <a:pPr rtl="0"/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Nutze diesen Prompt, um Informationen zu deiner Zielgruppe zu bekommen. Einfach in </a:t>
            </a:r>
            <a:r>
              <a:rPr lang="de-DE" sz="1000" dirty="0" err="1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ChatGPT</a:t>
            </a:r>
            <a:r>
              <a:rPr lang="de-DE" sz="1000" dirty="0">
                <a:solidFill>
                  <a:schemeClr val="bg1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+mn-lt"/>
              </a:rPr>
              <a:t> übertragen und anpassen:</a:t>
            </a:r>
          </a:p>
        </p:txBody>
      </p:sp>
    </p:spTree>
    <p:extLst>
      <p:ext uri="{BB962C8B-B14F-4D97-AF65-F5344CB8AC3E}">
        <p14:creationId xmlns:p14="http://schemas.microsoft.com/office/powerpoint/2010/main" val="59584801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Larissa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AA0B18C-9AFC-8C44-9B34-E854CFB313B0}">
  <we:reference id="wa200003706" version="1.1.0.0" store="en-GB" storeType="OMEX"/>
  <we:alternateReferences>
    <we:reference id="wa200003706" version="1.1.0.0" store="WA20000370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Macintosh PowerPoint</Application>
  <PresentationFormat>Breitbild</PresentationFormat>
  <Paragraphs>48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Aptos</vt:lpstr>
      <vt:lpstr>Aptos Display</vt:lpstr>
      <vt:lpstr>Arial</vt:lpstr>
      <vt:lpstr>Grato Grotesk</vt:lpstr>
      <vt:lpstr>HELVETICA NEUE LIGHT</vt:lpstr>
      <vt:lpstr>HELVETICA NEUE LIGHT</vt:lpstr>
      <vt:lpstr>Mona Sans</vt:lpstr>
      <vt:lpstr>Neuzeit Office Pro</vt:lpstr>
      <vt:lpstr>Simplified Arabic Fixed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Jennifer Simon</cp:lastModifiedBy>
  <cp:revision>4</cp:revision>
  <cp:lastPrinted>2024-05-04T15:34:10Z</cp:lastPrinted>
  <dcterms:created xsi:type="dcterms:W3CDTF">2024-04-24T13:01:36Z</dcterms:created>
  <dcterms:modified xsi:type="dcterms:W3CDTF">2024-05-13T15:37:14Z</dcterms:modified>
</cp:coreProperties>
</file>